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>
        <p:scale>
          <a:sx n="150" d="100"/>
          <a:sy n="150" d="100"/>
        </p:scale>
        <p:origin x="62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83CA-0011-04D8-89E0-79B314F2A6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2A808A-F92B-32A8-71E1-4E5420A21D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A01E7-E47C-2610-7D99-16BAFB16B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F8BA-C478-429E-BA64-BF64F346CF22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5ED67-C1FE-F3B8-36EE-2BAF1D17E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F7972-5A3F-D358-3D9E-7AAB35900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87DB-DD92-4451-A13D-39C16CD73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55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8BDA6-23D7-425A-8925-C1944131C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27BB0F-C10E-9CCB-1F5D-475CB6D8D8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E0EE9-5290-672A-D532-8CFA1A8BA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F8BA-C478-429E-BA64-BF64F346CF22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D3F4B-BA62-5F53-8383-2BD2631C9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3EF7B-39AB-3B59-B472-ABA70B486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87DB-DD92-4451-A13D-39C16CD73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90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63482E-02AF-41B4-D03D-F9D8013A4F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6ED96-D9CD-5B90-6491-2F6A751D26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80C9B-7736-F1C2-273C-78FF0A349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F8BA-C478-429E-BA64-BF64F346CF22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9C6A4-1A64-F361-A081-944644EB1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4B5D9-6072-F956-833C-3DDC7690F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87DB-DD92-4451-A13D-39C16CD73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464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C3CE6-93B2-B080-8980-F3AC2A3F1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19F47-0438-5FCC-4DD1-83FB3AC1A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9B7231-D184-65E0-93AC-6398028D5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F8BA-C478-429E-BA64-BF64F346CF22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D8702-9FC3-115F-B647-D0A9E9453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BE0F3-1B5C-C253-F324-DE0EC4C54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87DB-DD92-4451-A13D-39C16CD73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809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D201-D5EA-3FB2-D4B7-1BD7F9F5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869E4E-5AD7-9FA7-771A-94722A4F9E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84D5B-BDDF-546F-9F9A-141A8342C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F8BA-C478-429E-BA64-BF64F346CF22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41DAA-6D5E-7D85-B576-B369523BD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16F72-6CDC-A530-5155-8F55EF563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87DB-DD92-4451-A13D-39C16CD73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881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0E9F2-7B86-94EE-E8A7-D2511E6C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4B6FD-0571-C913-343B-2CBB55761A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B2219A-B968-9386-56AD-DF35BEB007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E62CC-33B4-B03D-D322-A7DE4ACB1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F8BA-C478-429E-BA64-BF64F346CF22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7C0A93-0751-BCBD-4768-617928185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24C4C0-D4C7-4257-C66D-FE6D89A33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87DB-DD92-4451-A13D-39C16CD73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359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82F5E-A7BC-A59D-BAB2-002C9345B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DE2C6-A360-D42A-AE75-711722EF5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FD31FE-5EEC-5836-7452-72270309F2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A9FA87-7AAF-91D0-309D-D434B34FDE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DB675-4DAB-B128-5C6B-751E5C6C0B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DA239B-A4D4-2A22-9C04-F854D995C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F8BA-C478-429E-BA64-BF64F346CF22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CF1C82-15C0-8694-0F2C-87C42CBA2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F9A937-4A98-FD0E-5F4A-DCC1C525E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87DB-DD92-4451-A13D-39C16CD73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18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A691C-856F-2AEE-1E17-7E23F7507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62285D-484E-C9D4-60F4-9396EF44C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F8BA-C478-429E-BA64-BF64F346CF22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00AA6A-31E9-5742-0A7F-C30AC017A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F9B88D-31F9-F947-B8F6-C38060BAB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87DB-DD92-4451-A13D-39C16CD73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78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BA7671-DDCD-40A5-2C5E-598B7F5AF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F8BA-C478-429E-BA64-BF64F346CF22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B646E7-3280-692C-5365-3E0CA0C28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CB6B0-A330-313B-D619-D8E9FAE7D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87DB-DD92-4451-A13D-39C16CD73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279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78049-554B-3CAB-82FF-9075B1B0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33262-1DD5-70A9-F749-B30F9E609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47311-1702-C0E5-ECFC-4054AA5173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606AE6-9C37-3828-C912-C40F5235B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F8BA-C478-429E-BA64-BF64F346CF22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665BC2-2396-251D-1810-47A2F6A65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68E9F-DC1F-DA13-D7F5-DDF454034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87DB-DD92-4451-A13D-39C16CD73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91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276BA-4F13-6757-D5BF-60D4141FB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569343-74FE-2528-3852-324F06E8D5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98593F-8D9B-C5D1-75CC-6ED37FC08F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B69719-74C7-3746-2991-48A94AD96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8F8BA-C478-429E-BA64-BF64F346CF22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5BA38-F200-F09F-8384-660639B26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D27A14-AD87-A147-6822-6DC120E4B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87DB-DD92-4451-A13D-39C16CD73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708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E35692-47E2-C000-8684-707DA54EC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75FBB2-3CC4-F978-3CDA-7BA4FA9849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838594-79CB-B52C-4907-C386AE977E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8F8BA-C478-429E-BA64-BF64F346CF22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C3F34-99C4-87C7-151A-E5D3118C6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29B3C-E672-F539-9314-91938D5252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287DB-DD92-4451-A13D-39C16CD73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830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95387-E23F-29A2-50AC-7ABEBF2F38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Temperature of the Essayist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CFC897-3459-B8A4-8946-98CC6098EF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Megan and Cason Wight</a:t>
            </a:r>
          </a:p>
        </p:txBody>
      </p:sp>
    </p:spTree>
    <p:extLst>
      <p:ext uri="{BB962C8B-B14F-4D97-AF65-F5344CB8AC3E}">
        <p14:creationId xmlns:p14="http://schemas.microsoft.com/office/powerpoint/2010/main" val="4217102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E795D-2389-D72D-4397-3EA1EBE3D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78C8D-9075-9131-598C-AC1A20A6B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Introduce ourselves</a:t>
            </a:r>
          </a:p>
          <a:p>
            <a:pPr lvl="1"/>
            <a:r>
              <a:rPr lang="en-US" dirty="0"/>
              <a:t>Backgrounds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Introduce AI</a:t>
            </a:r>
          </a:p>
          <a:p>
            <a:pPr lvl="1"/>
            <a:r>
              <a:rPr lang="en-US" dirty="0"/>
              <a:t>What is a model?</a:t>
            </a:r>
          </a:p>
          <a:p>
            <a:pPr lvl="1"/>
            <a:r>
              <a:rPr lang="en-US" dirty="0"/>
              <a:t>How do neural nets predict?</a:t>
            </a:r>
          </a:p>
          <a:p>
            <a:pPr lvl="1"/>
            <a:r>
              <a:rPr lang="en-US" dirty="0"/>
              <a:t>What is a transformer?</a:t>
            </a:r>
          </a:p>
          <a:p>
            <a:pPr lvl="1"/>
            <a:r>
              <a:rPr lang="en-US" dirty="0"/>
              <a:t>Large Language Models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Assessing the unpredictability of authors</a:t>
            </a:r>
          </a:p>
          <a:p>
            <a:pPr lvl="1"/>
            <a:r>
              <a:rPr lang="en-US" dirty="0"/>
              <a:t>Word trees of probabilities</a:t>
            </a:r>
          </a:p>
          <a:p>
            <a:pPr lvl="1"/>
            <a:r>
              <a:rPr lang="en-US" dirty="0"/>
              <a:t>Perplexity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Mimicking the essayist</a:t>
            </a:r>
          </a:p>
          <a:p>
            <a:pPr lvl="1"/>
            <a:r>
              <a:rPr lang="en-US" dirty="0"/>
              <a:t>Temperature in LLMs </a:t>
            </a:r>
          </a:p>
          <a:p>
            <a:pPr lvl="2"/>
            <a:r>
              <a:rPr lang="en-US" dirty="0"/>
              <a:t>Autocomplete a single word</a:t>
            </a:r>
          </a:p>
          <a:p>
            <a:pPr lvl="2"/>
            <a:r>
              <a:rPr lang="en-US" dirty="0"/>
              <a:t>Autocomplete a whole paragraph</a:t>
            </a:r>
          </a:p>
          <a:p>
            <a:pPr lvl="1"/>
            <a:r>
              <a:rPr lang="en-US" dirty="0"/>
              <a:t>Match the perplexity of the author, and finish the whole essay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515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6E304-4E2F-5B7C-F717-BA9A8BF0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a Neural Net</a:t>
            </a:r>
          </a:p>
        </p:txBody>
      </p:sp>
      <p:pic>
        <p:nvPicPr>
          <p:cNvPr id="18" name="FunctionEstimator">
            <a:hlinkClick r:id="" action="ppaction://media"/>
            <a:extLst>
              <a:ext uri="{FF2B5EF4-FFF2-40B4-BE49-F238E27FC236}">
                <a16:creationId xmlns:a16="http://schemas.microsoft.com/office/drawing/2014/main" id="{9DAF295B-C51A-BE61-2641-F30A8FF638C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0811" y="1423508"/>
            <a:ext cx="8930378" cy="5023224"/>
          </a:xfrm>
        </p:spPr>
      </p:pic>
    </p:spTree>
    <p:extLst>
      <p:ext uri="{BB962C8B-B14F-4D97-AF65-F5344CB8AC3E}">
        <p14:creationId xmlns:p14="http://schemas.microsoft.com/office/powerpoint/2010/main" val="326111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2663-47D5-5B77-017C-E3F34F008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a Neural Net</a:t>
            </a:r>
          </a:p>
        </p:txBody>
      </p:sp>
      <p:pic>
        <p:nvPicPr>
          <p:cNvPr id="16" name="SimplifiedNeuralNetwork">
            <a:hlinkClick r:id="" action="ppaction://media"/>
            <a:extLst>
              <a:ext uri="{FF2B5EF4-FFF2-40B4-BE49-F238E27FC236}">
                <a16:creationId xmlns:a16="http://schemas.microsoft.com/office/drawing/2014/main" id="{8E65A28E-DA8F-A82E-EA87-B65F53AE555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7740" y="1392777"/>
            <a:ext cx="9274934" cy="5217034"/>
          </a:xfrm>
        </p:spPr>
      </p:pic>
    </p:spTree>
    <p:extLst>
      <p:ext uri="{BB962C8B-B14F-4D97-AF65-F5344CB8AC3E}">
        <p14:creationId xmlns:p14="http://schemas.microsoft.com/office/powerpoint/2010/main" val="410860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B07DE-F0D1-B808-F084-8C058081A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</a:t>
            </a:r>
          </a:p>
        </p:txBody>
      </p:sp>
      <p:pic>
        <p:nvPicPr>
          <p:cNvPr id="8" name="Transformer">
            <a:hlinkClick r:id="" action="ppaction://media"/>
            <a:extLst>
              <a:ext uri="{FF2B5EF4-FFF2-40B4-BE49-F238E27FC236}">
                <a16:creationId xmlns:a16="http://schemas.microsoft.com/office/drawing/2014/main" id="{EC40C30F-6BA1-2160-5BA1-1062FFE88A1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1601" y="1344325"/>
            <a:ext cx="9447212" cy="5313938"/>
          </a:xfrm>
        </p:spPr>
      </p:pic>
    </p:spTree>
    <p:extLst>
      <p:ext uri="{BB962C8B-B14F-4D97-AF65-F5344CB8AC3E}">
        <p14:creationId xmlns:p14="http://schemas.microsoft.com/office/powerpoint/2010/main" val="17192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A729D-E064-7732-A05F-DAA0B463F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of Large Language Models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103CA9E-67C7-475E-952E-D9D7D5F05673}"/>
              </a:ext>
            </a:extLst>
          </p:cNvPr>
          <p:cNvCxnSpPr>
            <a:cxnSpLocks/>
          </p:cNvCxnSpPr>
          <p:nvPr/>
        </p:nvCxnSpPr>
        <p:spPr>
          <a:xfrm>
            <a:off x="838200" y="4344194"/>
            <a:ext cx="1051560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E02BA4-5A4E-9223-5229-A81C1030BF90}"/>
              </a:ext>
            </a:extLst>
          </p:cNvPr>
          <p:cNvCxnSpPr>
            <a:cxnSpLocks/>
            <a:stCxn id="51" idx="0"/>
            <a:endCxn id="10" idx="2"/>
          </p:cNvCxnSpPr>
          <p:nvPr/>
        </p:nvCxnSpPr>
        <p:spPr>
          <a:xfrm flipV="1">
            <a:off x="2672006" y="3479269"/>
            <a:ext cx="0" cy="5611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9459932-04EB-10C0-425E-89E10765CD6B}"/>
              </a:ext>
            </a:extLst>
          </p:cNvPr>
          <p:cNvSpPr txBox="1"/>
          <p:nvPr/>
        </p:nvSpPr>
        <p:spPr>
          <a:xfrm>
            <a:off x="1174073" y="2832938"/>
            <a:ext cx="2995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Google and U of Toronto introduce the Transformer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DE2F346-D48A-774C-6490-58DEA42AE478}"/>
              </a:ext>
            </a:extLst>
          </p:cNvPr>
          <p:cNvCxnSpPr>
            <a:cxnSpLocks/>
            <a:stCxn id="53" idx="0"/>
            <a:endCxn id="16" idx="2"/>
          </p:cNvCxnSpPr>
          <p:nvPr/>
        </p:nvCxnSpPr>
        <p:spPr>
          <a:xfrm flipV="1">
            <a:off x="4169937" y="2740465"/>
            <a:ext cx="1" cy="1308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64AD528-B7AC-BE2E-5122-626750BBA1B3}"/>
              </a:ext>
            </a:extLst>
          </p:cNvPr>
          <p:cNvSpPr txBox="1"/>
          <p:nvPr/>
        </p:nvSpPr>
        <p:spPr>
          <a:xfrm>
            <a:off x="2599475" y="1817135"/>
            <a:ext cx="3140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OpenAI</a:t>
            </a:r>
            <a:r>
              <a:rPr lang="en-US" dirty="0"/>
              <a:t> creates Generative Pre-trained Transformer, GPT-1 </a:t>
            </a:r>
          </a:p>
          <a:p>
            <a:pPr algn="ctr"/>
            <a:r>
              <a:rPr lang="en-US" dirty="0"/>
              <a:t>(117M parameters)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35ECF2-B61C-702E-7332-C25A1314D37E}"/>
              </a:ext>
            </a:extLst>
          </p:cNvPr>
          <p:cNvSpPr txBox="1"/>
          <p:nvPr/>
        </p:nvSpPr>
        <p:spPr>
          <a:xfrm>
            <a:off x="5529837" y="2853035"/>
            <a:ext cx="2242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OpenAI</a:t>
            </a:r>
            <a:r>
              <a:rPr lang="en-US" dirty="0"/>
              <a:t> creates GPT-3</a:t>
            </a:r>
          </a:p>
          <a:p>
            <a:pPr algn="ctr"/>
            <a:r>
              <a:rPr lang="en-US" dirty="0"/>
              <a:t>(175B parameters)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AAE08D8-44FF-297D-6C46-D4F83BBD4962}"/>
              </a:ext>
            </a:extLst>
          </p:cNvPr>
          <p:cNvCxnSpPr>
            <a:cxnSpLocks/>
            <a:stCxn id="57" idx="0"/>
            <a:endCxn id="20" idx="2"/>
          </p:cNvCxnSpPr>
          <p:nvPr/>
        </p:nvCxnSpPr>
        <p:spPr>
          <a:xfrm flipV="1">
            <a:off x="6651111" y="3499366"/>
            <a:ext cx="1" cy="549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A5094FD-3F0F-37A2-6061-2660307498CE}"/>
              </a:ext>
            </a:extLst>
          </p:cNvPr>
          <p:cNvSpPr txBox="1"/>
          <p:nvPr/>
        </p:nvSpPr>
        <p:spPr>
          <a:xfrm>
            <a:off x="3143747" y="5088633"/>
            <a:ext cx="3016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Google creates Bidirectional Encoder Representation for Transformer, BERT</a:t>
            </a:r>
          </a:p>
          <a:p>
            <a:pPr algn="ctr"/>
            <a:r>
              <a:rPr lang="en-US" dirty="0"/>
              <a:t>(110M parameters)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9E8E90-0F01-A6DE-876D-1AD7A9B4976D}"/>
              </a:ext>
            </a:extLst>
          </p:cNvPr>
          <p:cNvCxnSpPr>
            <a:cxnSpLocks/>
            <a:stCxn id="23" idx="0"/>
            <a:endCxn id="55" idx="2"/>
          </p:cNvCxnSpPr>
          <p:nvPr/>
        </p:nvCxnSpPr>
        <p:spPr>
          <a:xfrm flipV="1">
            <a:off x="4652207" y="4650466"/>
            <a:ext cx="0" cy="438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6DCFAB6-B20C-878B-56FD-CA8B4D4B1F33}"/>
              </a:ext>
            </a:extLst>
          </p:cNvPr>
          <p:cNvCxnSpPr>
            <a:cxnSpLocks/>
            <a:stCxn id="61" idx="0"/>
            <a:endCxn id="44" idx="2"/>
          </p:cNvCxnSpPr>
          <p:nvPr/>
        </p:nvCxnSpPr>
        <p:spPr>
          <a:xfrm flipV="1">
            <a:off x="10417669" y="3481744"/>
            <a:ext cx="0" cy="567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CDC63AF-2EB2-FEB6-1DCB-D07767BF9B4A}"/>
              </a:ext>
            </a:extLst>
          </p:cNvPr>
          <p:cNvSpPr txBox="1"/>
          <p:nvPr/>
        </p:nvSpPr>
        <p:spPr>
          <a:xfrm>
            <a:off x="9132287" y="2835413"/>
            <a:ext cx="2570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OpenAI</a:t>
            </a:r>
            <a:r>
              <a:rPr lang="en-US" dirty="0"/>
              <a:t> creates </a:t>
            </a:r>
            <a:r>
              <a:rPr lang="en-US" dirty="0" err="1"/>
              <a:t>ChatGPT</a:t>
            </a:r>
            <a:endParaRPr lang="en-US" dirty="0"/>
          </a:p>
          <a:p>
            <a:pPr algn="ctr"/>
            <a:r>
              <a:rPr lang="en-US" dirty="0"/>
              <a:t>(Using GPT-3)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92CAD29-8978-82EE-69D8-648650620345}"/>
              </a:ext>
            </a:extLst>
          </p:cNvPr>
          <p:cNvCxnSpPr>
            <a:cxnSpLocks/>
            <a:stCxn id="48" idx="0"/>
            <a:endCxn id="59" idx="2"/>
          </p:cNvCxnSpPr>
          <p:nvPr/>
        </p:nvCxnSpPr>
        <p:spPr>
          <a:xfrm flipV="1">
            <a:off x="9162025" y="4644632"/>
            <a:ext cx="0" cy="444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8649EE7-2C46-B696-9353-9DB7A719DF7C}"/>
              </a:ext>
            </a:extLst>
          </p:cNvPr>
          <p:cNvSpPr txBox="1"/>
          <p:nvPr/>
        </p:nvSpPr>
        <p:spPr>
          <a:xfrm>
            <a:off x="7122649" y="5088633"/>
            <a:ext cx="4078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Volunteer researches create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dependent"/>
              </a:rPr>
              <a:t>BigScience</a:t>
            </a:r>
            <a:r>
              <a:rPr lang="en-US" b="0" i="0" dirty="0">
                <a:solidFill>
                  <a:srgbClr val="000000"/>
                </a:solidFill>
                <a:effectLst/>
                <a:latin typeface="Independent"/>
              </a:rPr>
              <a:t> Large Open-science Open-access Multilingual Language Model, BLOOM</a:t>
            </a:r>
          </a:p>
          <a:p>
            <a:pPr algn="ctr"/>
            <a:r>
              <a:rPr lang="en-US" dirty="0"/>
              <a:t>(176B parameters)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7F9832-7537-A0CD-2F16-252F6DCB426F}"/>
              </a:ext>
            </a:extLst>
          </p:cNvPr>
          <p:cNvSpPr txBox="1"/>
          <p:nvPr/>
        </p:nvSpPr>
        <p:spPr>
          <a:xfrm>
            <a:off x="2135431" y="4040392"/>
            <a:ext cx="1073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Jun 2017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682F483-9AA4-2AB5-F086-29E9B15989FA}"/>
              </a:ext>
            </a:extLst>
          </p:cNvPr>
          <p:cNvSpPr txBox="1"/>
          <p:nvPr/>
        </p:nvSpPr>
        <p:spPr>
          <a:xfrm>
            <a:off x="3614825" y="4049021"/>
            <a:ext cx="1110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Jun 2018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ECEFB7F-9F67-BE4C-E16D-F75F8E13176E}"/>
              </a:ext>
            </a:extLst>
          </p:cNvPr>
          <p:cNvSpPr txBox="1"/>
          <p:nvPr/>
        </p:nvSpPr>
        <p:spPr>
          <a:xfrm>
            <a:off x="4091239" y="4281134"/>
            <a:ext cx="1121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Oct 2018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1D11E35-EDBA-36FB-C066-C2D941E94797}"/>
              </a:ext>
            </a:extLst>
          </p:cNvPr>
          <p:cNvSpPr txBox="1"/>
          <p:nvPr/>
        </p:nvSpPr>
        <p:spPr>
          <a:xfrm>
            <a:off x="6129491" y="4049021"/>
            <a:ext cx="10432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Jun 2020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D6B046B-CC0F-AFC9-8465-F81E4C2412BD}"/>
              </a:ext>
            </a:extLst>
          </p:cNvPr>
          <p:cNvSpPr txBox="1"/>
          <p:nvPr/>
        </p:nvSpPr>
        <p:spPr>
          <a:xfrm>
            <a:off x="8601057" y="4275300"/>
            <a:ext cx="1121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July 2022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5BED609-5861-40DA-75F9-960EEE431B0C}"/>
              </a:ext>
            </a:extLst>
          </p:cNvPr>
          <p:cNvSpPr txBox="1"/>
          <p:nvPr/>
        </p:nvSpPr>
        <p:spPr>
          <a:xfrm>
            <a:off x="9856701" y="4049021"/>
            <a:ext cx="1121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Nov 2022 </a:t>
            </a:r>
          </a:p>
        </p:txBody>
      </p:sp>
    </p:spTree>
    <p:extLst>
      <p:ext uri="{BB962C8B-B14F-4D97-AF65-F5344CB8AC3E}">
        <p14:creationId xmlns:p14="http://schemas.microsoft.com/office/powerpoint/2010/main" val="2713753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884C0-797B-BD0E-AA20-64E0E47FD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9CE96-D500-354D-5952-D15195841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468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3283</TotalTime>
  <Words>161</Words>
  <Application>Microsoft Office PowerPoint</Application>
  <PresentationFormat>Widescreen</PresentationFormat>
  <Paragraphs>41</Paragraphs>
  <Slides>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Independent</vt:lpstr>
      <vt:lpstr>Office Theme</vt:lpstr>
      <vt:lpstr>Temperature of the Essayist</vt:lpstr>
      <vt:lpstr>Agenda</vt:lpstr>
      <vt:lpstr>Purpose of a Neural Net</vt:lpstr>
      <vt:lpstr>Structure of a Neural Net</vt:lpstr>
      <vt:lpstr>Transformers</vt:lpstr>
      <vt:lpstr>Timeline of Large Language Models</vt:lpstr>
      <vt:lpstr>Temperature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Temperature of the Essayist</dc:title>
  <dc:creator>Cason Wight</dc:creator>
  <cp:lastModifiedBy>Cason Wight</cp:lastModifiedBy>
  <cp:revision>17</cp:revision>
  <dcterms:created xsi:type="dcterms:W3CDTF">2023-01-26T16:22:12Z</dcterms:created>
  <dcterms:modified xsi:type="dcterms:W3CDTF">2023-01-29T02:34:59Z</dcterms:modified>
</cp:coreProperties>
</file>